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44"/>
  </p:notesMasterIdLst>
  <p:sldIdLst>
    <p:sldId id="257" r:id="rId5"/>
    <p:sldId id="280" r:id="rId6"/>
    <p:sldId id="278" r:id="rId7"/>
    <p:sldId id="279" r:id="rId8"/>
    <p:sldId id="281" r:id="rId9"/>
    <p:sldId id="292" r:id="rId10"/>
    <p:sldId id="293" r:id="rId11"/>
    <p:sldId id="273" r:id="rId12"/>
    <p:sldId id="274" r:id="rId13"/>
    <p:sldId id="304" r:id="rId14"/>
    <p:sldId id="283" r:id="rId15"/>
    <p:sldId id="306" r:id="rId16"/>
    <p:sldId id="305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6" r:id="rId25"/>
    <p:sldId id="314" r:id="rId26"/>
    <p:sldId id="315" r:id="rId27"/>
    <p:sldId id="294" r:id="rId28"/>
    <p:sldId id="295" r:id="rId29"/>
    <p:sldId id="303" r:id="rId30"/>
    <p:sldId id="282" r:id="rId31"/>
    <p:sldId id="299" r:id="rId32"/>
    <p:sldId id="322" r:id="rId33"/>
    <p:sldId id="323" r:id="rId34"/>
    <p:sldId id="324" r:id="rId35"/>
    <p:sldId id="325" r:id="rId36"/>
    <p:sldId id="326" r:id="rId37"/>
    <p:sldId id="327" r:id="rId38"/>
    <p:sldId id="318" r:id="rId39"/>
    <p:sldId id="317" r:id="rId40"/>
    <p:sldId id="320" r:id="rId41"/>
    <p:sldId id="288" r:id="rId42"/>
    <p:sldId id="289" r:id="rId4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39D89-ED85-4674-9879-E3B18410833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EEDC2-774F-4ACC-AD98-6188DE858B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703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96CEF-1D5C-6647-AB38-61445B0F765C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4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205E3-4F39-45D8-A4FE-33315941016E}" type="slidenum">
              <a:rPr kumimoji="0" lang="es-ES" alt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" alt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5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5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2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8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1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5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00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3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81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2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0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89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2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60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50488-AC82-43AF-ABED-823048E1FE04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3425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5D051-68FB-4D1E-B2C7-2356AF50F681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3693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CF844-35B8-42BD-8887-7ABC3338FA5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24451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3D184-5263-4AEE-8611-F8034CBE6ADE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93780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46171-8F54-4081-A3A2-07FEBC425B53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9634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5919D-85D0-4B3A-BA76-48867DE33E32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16282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14738-9C7C-40D4-A699-4D899FA1C99F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4794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6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4CC7B-3E27-4F67-8DAE-70A4B02D0BF9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659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80898-A0AF-4700-9CA3-142780EFC06F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25639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1C660-3AF9-4832-A389-116D7C12DF7B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11974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F6935-D7BB-40CB-9F81-AD7C47D1E732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057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7384720-6C25-444C-BEB9-5C4C643A2643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55351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78119C1-C672-4905-8135-7A4887B92CFE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2796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11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24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6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8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40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6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6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8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30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9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74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eño personalizad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 descr="01-inferior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3644"/>
            <a:ext cx="12192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4"/>
          <p:cNvSpPr txBox="1">
            <a:spLocks/>
          </p:cNvSpPr>
          <p:nvPr userDrawn="1"/>
        </p:nvSpPr>
        <p:spPr>
          <a:xfrm>
            <a:off x="151195" y="6529388"/>
            <a:ext cx="3860819" cy="364331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725639" rtl="0" eaLnBrk="1" latinLnBrk="0" hangingPunct="1">
              <a:defRPr sz="1000" b="0" i="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725639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279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6918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2557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196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3836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9475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5114" algn="l" defTabSz="725639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750" dirty="0">
                <a:solidFill>
                  <a:prstClr val="black"/>
                </a:solidFill>
              </a:rPr>
              <a:t>F037 V3 01/01/2016</a:t>
            </a:r>
          </a:p>
        </p:txBody>
      </p:sp>
      <p:sp>
        <p:nvSpPr>
          <p:cNvPr id="4" name="CuadroTexto 4"/>
          <p:cNvSpPr txBox="1">
            <a:spLocks noChangeArrowheads="1"/>
          </p:cNvSpPr>
          <p:nvPr userDrawn="1"/>
        </p:nvSpPr>
        <p:spPr bwMode="auto">
          <a:xfrm>
            <a:off x="4557759" y="6459141"/>
            <a:ext cx="3076484" cy="3231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CO" altLang="es-CO" sz="750" b="1">
                <a:solidFill>
                  <a:prstClr val="black"/>
                </a:solidFill>
                <a:latin typeface="Montserrat" pitchFamily="2" charset="0"/>
              </a:rPr>
              <a:t>TODOS LOS DERECHOS RESERVADOS 2016</a:t>
            </a:r>
          </a:p>
          <a:p>
            <a:pPr algn="ctr">
              <a:defRPr/>
            </a:pPr>
            <a:r>
              <a:rPr lang="es-CO" altLang="es-CO" sz="750">
                <a:solidFill>
                  <a:prstClr val="black"/>
                </a:solidFill>
                <a:latin typeface="Montserrat" pitchFamily="2" charset="0"/>
              </a:rPr>
              <a:t>Queda prohibida, cualquier forma de reproducción, distribución total o parcial de este documento.</a:t>
            </a:r>
          </a:p>
        </p:txBody>
      </p:sp>
    </p:spTree>
    <p:extLst>
      <p:ext uri="{BB962C8B-B14F-4D97-AF65-F5344CB8AC3E}">
        <p14:creationId xmlns:p14="http://schemas.microsoft.com/office/powerpoint/2010/main" val="3978895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1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7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4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9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83FBE-ED0C-4665-8F92-0B5990B8EAB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75172-6520-436A-84E6-305CA6F4F993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5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FCC868-429B-4CC9-9A08-0F3189F60C63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958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AAD94-E0C9-44CA-91A3-9D7851CAED9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F9A3-F781-4771-B405-6FADC207A5A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69474" y="577924"/>
            <a:ext cx="10702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PADRES EMPODERADOS EDUCANDO Y ESTABLECIENDO LÍMITES DESDE EL AMOR</a:t>
            </a: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4654" y="4457343"/>
            <a:ext cx="107129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COLEGIO </a:t>
            </a:r>
            <a:r>
              <a:rPr lang="es-MX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CHAMPAGNAT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s-MX" sz="2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Escuela de </a:t>
            </a:r>
            <a:r>
              <a:rPr kumimoji="0" lang="es-MX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Padres</a:t>
            </a:r>
            <a:r>
              <a:rPr kumimoji="0" lang="es-MX" sz="2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8°,9°,10°,11°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Ibagué, </a:t>
            </a:r>
            <a:r>
              <a:rPr lang="es-MX" sz="28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Julio 10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2.025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Gladys G. de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Bothe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gdebothe@gmail.com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F65996-F234-48A8-8C70-A6D2CADC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81" y="1844102"/>
            <a:ext cx="2402032" cy="23286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750122-C0E5-4BB6-9085-2DD725CD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113" y="1844101"/>
            <a:ext cx="2819492" cy="23286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A1093F-9EA8-466B-8ECF-AC9A2BEAC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4" y="1857677"/>
            <a:ext cx="3564557" cy="23161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028E3BB-FEAA-4CB6-9553-919787CD2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283" y="4316065"/>
            <a:ext cx="2329314" cy="23754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20E8B2-5FE8-4EF7-BD1E-A6B87C77E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605" y="1841944"/>
            <a:ext cx="2656970" cy="23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1982" y="365125"/>
            <a:ext cx="85515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LA COMUNICACIÓN ASERTIVA ES UNA EXCELENTE HERRAMIENTA Y TODOS PODEMOS HACER USO DE ELLA</a:t>
            </a:r>
            <a:endParaRPr lang="es-CO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1198" y="1844876"/>
            <a:ext cx="10515600" cy="4351338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La persona que se comunica asertivamente, expresa en forma clara lo que piensa, siente o necesita, teniendo en cuenta los derechos, sentimientos y valores de sus interlocutores. 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Para esto, al comunicarse da a conocer y hacer valer sus opiniones, derechos, sentimientos y necesidades, respetando las de las demás personas. </a:t>
            </a: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ES PODER DECIR TODO… PERO BIEN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284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73486"/>
            <a:ext cx="10515600" cy="6117465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ES" sz="3200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La comunicación asertiva se fundamenta en el derecho inalienable de todo ser humano a expresarse, a afirmar su ser y a establecer límites en las relaciones con las demás personas. Implica saber </a:t>
            </a:r>
            <a:r>
              <a:rPr lang="es-ES" sz="3200" u="sng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ESCUCHAR</a:t>
            </a:r>
            <a:r>
              <a:rPr lang="es-ES" sz="3200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al interlocutor. Así se aumentan las posibilidades de que las relaciones interpersonales se lesionen menos y sea más sencillo abordar los conflictos. 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808" y="4013699"/>
            <a:ext cx="3518961" cy="26651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52" y="4013699"/>
            <a:ext cx="4443905" cy="26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26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21972"/>
            <a:ext cx="10515600" cy="5854991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ES" sz="3200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Ser asertivo permite gozar de grandes ventajas como saber </a:t>
            </a:r>
            <a:r>
              <a:rPr lang="es-ES" sz="3200" u="sng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decir que no</a:t>
            </a:r>
            <a:r>
              <a:rPr lang="es-ES" sz="3200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cuando sea necesario y aceptar las críticas de los otros sin que por ello se deteriore la autoestima. 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ES" sz="3200" kern="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ES" sz="3200" kern="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0" indent="0">
              <a:buNone/>
            </a:pPr>
            <a:endParaRPr lang="es-CO" dirty="0"/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No se debe ser PASIVO ni AGRESIVO sino ASERTIVO . Decir los que como padres sentimos y pensamos… Pero decirlo con un CÓMO adecuado.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07C4C9-BE9F-4268-9C26-643C3AFE0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59" y="2025719"/>
            <a:ext cx="235935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0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823" y="682580"/>
            <a:ext cx="10959921" cy="5494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b="1" dirty="0">
                <a:solidFill>
                  <a:schemeClr val="accent1">
                    <a:lumMod val="50000"/>
                  </a:schemeClr>
                </a:solidFill>
              </a:rPr>
              <a:t>NUNCA PASIVO, NUNCA AGRESIVO, SIEMPRE ASERTIVO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530"/>
            <a:ext cx="3714110" cy="22614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691" y="2176530"/>
            <a:ext cx="4058303" cy="2261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575" y="2176530"/>
            <a:ext cx="4204425" cy="22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3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48E7F7-9BCC-450A-BE0A-256B887B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1145"/>
            <a:ext cx="10515600" cy="5435818"/>
          </a:xfr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COMO PADRES DEBEMOS APRENDER A CONFRONTAR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s-MX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" pitchFamily="2" charset="2"/>
              <a:buChar char="J"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 Privado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" pitchFamily="2" charset="2"/>
              <a:buChar char="J"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 tono bajo, pausado, sin ironías ni amenazas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" pitchFamily="2" charset="2"/>
              <a:buChar char="J"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Utilizando “Lenguaje Yo”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" pitchFamily="2" charset="2"/>
              <a:buChar char="J"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Sin esperar respuesta</a:t>
            </a:r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3527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0ADED-0227-46A4-885B-67504C04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b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charset="0"/>
                <a:ea typeface="+mn-ea"/>
                <a:cs typeface="+mn-cs"/>
              </a:rPr>
            </a:br>
            <a:b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charset="0"/>
                <a:ea typeface="+mn-ea"/>
                <a:cs typeface="+mn-cs"/>
              </a:rPr>
              <a:t>CADA UNO ES DUEÑO DE LO QUE PIENSA, SIENTE Y HACE PERO A VECES ACTUAMOS POR IMPULSO Y NO NOS </a:t>
            </a:r>
            <a:r>
              <a:rPr kumimoji="0" lang="es-MX" sz="2700" b="0" i="1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 charset="0"/>
                <a:ea typeface="+mn-ea"/>
                <a:cs typeface="+mn-cs"/>
              </a:rPr>
              <a:t>AUTOCONTROLAMOS</a:t>
            </a:r>
            <a:b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60FD32-2353-47C8-9790-E2186A7B9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376" y="2016350"/>
            <a:ext cx="4199351" cy="40764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3217793-C316-49E7-A0FA-AF666C4EA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869" y="2016350"/>
            <a:ext cx="3981395" cy="40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9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0"/>
            <a:ext cx="7620000" cy="3581400"/>
          </a:xfrm>
        </p:spPr>
        <p:txBody>
          <a:bodyPr/>
          <a:lstStyle/>
          <a:p>
            <a:br>
              <a:rPr lang="en-US" sz="4800">
                <a:solidFill>
                  <a:schemeClr val="tx1"/>
                </a:solidFill>
              </a:rPr>
            </a:br>
            <a:br>
              <a:rPr lang="en-US" sz="4800">
                <a:solidFill>
                  <a:schemeClr val="tx1"/>
                </a:solidFill>
              </a:rPr>
            </a:br>
            <a:br>
              <a:rPr lang="en-US" sz="4800">
                <a:solidFill>
                  <a:schemeClr val="tx1"/>
                </a:solidFill>
              </a:rPr>
            </a:br>
            <a:br>
              <a:rPr lang="en-US" sz="4800">
                <a:solidFill>
                  <a:schemeClr val="tx1"/>
                </a:solidFill>
              </a:rPr>
            </a:br>
            <a:br>
              <a:rPr lang="en-US" sz="4800">
                <a:solidFill>
                  <a:schemeClr val="tx1"/>
                </a:solidFill>
              </a:rPr>
            </a:br>
            <a:r>
              <a:rPr lang="en-US" sz="6000" i="1" u="sng">
                <a:solidFill>
                  <a:schemeClr val="tx1"/>
                </a:solidFill>
              </a:rPr>
              <a:t>Papel Arrugado</a:t>
            </a:r>
            <a:br>
              <a:rPr lang="en-US" sz="6000" i="1" u="sng">
                <a:solidFill>
                  <a:schemeClr val="tx1"/>
                </a:solidFill>
              </a:rPr>
            </a:br>
            <a:br>
              <a:rPr lang="en-US" sz="6000" i="1" u="sng">
                <a:solidFill>
                  <a:schemeClr val="tx1"/>
                </a:solidFill>
              </a:rPr>
            </a:br>
            <a:br>
              <a:rPr lang="en-US" sz="6000" i="1" u="sng">
                <a:solidFill>
                  <a:schemeClr val="tx1"/>
                </a:solidFill>
              </a:rPr>
            </a:br>
            <a:r>
              <a:rPr lang="en-US" sz="6000" i="1">
                <a:solidFill>
                  <a:schemeClr val="tx1"/>
                </a:solidFill>
              </a:rPr>
              <a:t>				</a:t>
            </a:r>
            <a:br>
              <a:rPr lang="en-US" sz="4800">
                <a:solidFill>
                  <a:schemeClr val="tx1"/>
                </a:solidFill>
              </a:rPr>
            </a:br>
            <a:br>
              <a:rPr lang="en-US" sz="4800">
                <a:solidFill>
                  <a:schemeClr val="tx1"/>
                </a:solidFill>
              </a:rPr>
            </a:br>
            <a:r>
              <a:rPr lang="en-US" sz="4800">
                <a:solidFill>
                  <a:schemeClr val="tx1"/>
                </a:solidFill>
              </a:rPr>
              <a:t>    </a:t>
            </a:r>
            <a:endParaRPr lang="en-US" sz="14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498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2286000" y="1066800"/>
            <a:ext cx="7543800" cy="609600"/>
          </a:xfrm>
          <a:noFill/>
          <a:ln/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s-ES" sz="1800" b="1"/>
              <a:t>Mi carácter impulsivo, me hacía reventar en cólera a la menor provocación.</a:t>
            </a:r>
            <a:r>
              <a:rPr lang="es-ES" sz="1600" b="1"/>
              <a:t> </a:t>
            </a:r>
            <a:endParaRPr lang="en-US" sz="1600"/>
          </a:p>
        </p:txBody>
      </p:sp>
      <p:pic>
        <p:nvPicPr>
          <p:cNvPr id="11267" name="Picture 3" descr="evi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40000" contrast="-80000"/>
            <a:grayscl/>
          </a:blip>
          <a:srcRect/>
          <a:stretch>
            <a:fillRect/>
          </a:stretch>
        </p:blipFill>
        <p:spPr>
          <a:xfrm>
            <a:off x="5181600" y="2286001"/>
            <a:ext cx="1428750" cy="2124075"/>
          </a:xfrm>
          <a:noFill/>
          <a:ln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981200" y="4953000"/>
            <a:ext cx="822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mayor parte de las veces, después de uno de estos incidentes, me sentía avergonzad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me esforzaba por consolar a quien había dañado.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991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828800" y="9144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día 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psicólogo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,quien me vi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dando excusas después de una explosión de ira, me entregó un papel liso.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291" name="Picture 3" descr="pap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362200"/>
            <a:ext cx="2209800" cy="2209800"/>
          </a:xfrm>
          <a:prstGeom prst="rect">
            <a:avLst/>
          </a:prstGeom>
          <a:noFill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876800" y="5181601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entonces me dijo: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800600" y="5867400"/>
            <a:ext cx="266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Estrujalo</a:t>
            </a:r>
          </a:p>
        </p:txBody>
      </p:sp>
    </p:spTree>
    <p:extLst>
      <p:ext uri="{BB962C8B-B14F-4D97-AF65-F5344CB8AC3E}">
        <p14:creationId xmlns:p14="http://schemas.microsoft.com/office/powerpoint/2010/main" val="29783550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/>
      <p:bldP spid="122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76600" y="838201"/>
            <a:ext cx="548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Asombrado, obedecí e hice una bola  con él papel.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15" name="Picture 3" descr="paperball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1" y="2514600"/>
            <a:ext cx="2932113" cy="3409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134346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</a:rPr>
              <a:t>CÓMO FORMAR HIJOS CON VALORES EN UN MUNDO EN CRISIS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235" y="1690688"/>
            <a:ext cx="2286198" cy="21886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" y="1690688"/>
            <a:ext cx="2743438" cy="21886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433" y="1690688"/>
            <a:ext cx="2133785" cy="21886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218" y="1690688"/>
            <a:ext cx="2761727" cy="21886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366" y="1684113"/>
            <a:ext cx="2298391" cy="21886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9" y="3879342"/>
            <a:ext cx="2749534" cy="2072820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786304" y="3872767"/>
            <a:ext cx="2716369" cy="207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0961" y="3879342"/>
            <a:ext cx="2200847" cy="20789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0096" y="3879342"/>
            <a:ext cx="2261812" cy="20911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4848" y="3885438"/>
            <a:ext cx="2267909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9800" y="457201"/>
            <a:ext cx="7543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Luego me dijo: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Ahora déjalo como estaba antes.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28800" y="2057401"/>
            <a:ext cx="853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supuesto que no pude dejarlo como estaba.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más que traté, el papel quedó lleno de arrugas.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40" name="Picture 4" descr="paper-ba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3505200"/>
            <a:ext cx="2743200" cy="2667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195054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81200" y="990601"/>
            <a:ext cx="84582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impulso no nos controlamos y sin pensar arrojamos palabras llenas de odio y rencor, y luego, cuando pensamos en ello, nos arrepentimos.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Pero no podemos dar marcha atrás, no podemos borrar lo que quedó grabado.  Y lo mas triste es que dejamos “arrugas” en muchos corazones.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387" name="Picture 3" descr="untitled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2819400"/>
            <a:ext cx="3581400" cy="34432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5101120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86000" y="381001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057400" y="990600"/>
            <a:ext cx="79248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Entonces 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psicólogo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dijo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“El corazón de las personas es como ese papel.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 impresión que dejas en ese corazón que lastimaste, será tan difícil de borrar como esas arrugas en el papel.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Aunque intentemos enmendar el error,  ya estará  “marcado”.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364" name="Picture 4" descr="heart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1" y="3352801"/>
            <a:ext cx="2492375" cy="27670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63650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4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81400" y="2286000"/>
            <a:ext cx="489585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Desde hoy,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más compresivo y más paciente.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Cuando sientas ganas de estallar recuerda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2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papel arrugado.</a:t>
            </a:r>
            <a:endParaRPr kumimoji="0" lang="es-ES_tradnl" sz="28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8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MX" sz="29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</a:br>
            <a:r>
              <a:rPr lang="es-MX" sz="29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LA AUTORIDAD ES LA INFLUENCIA QUE SE EJERCE POR MEDIO DEL EJEMPLO DE CAPACIDADES Y CUALIDADES</a:t>
            </a:r>
            <a:br>
              <a:rPr lang="es-MX" sz="29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</a:b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5807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</a:pPr>
            <a:r>
              <a:rPr lang="es-MX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¿Tuvimos miedo a los padres y tenemos miedo a los hijos ?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None/>
            </a:pPr>
            <a:endParaRPr lang="es-MX" kern="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</a:pPr>
            <a:r>
              <a:rPr lang="es-MX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¿Proceso de democratización </a:t>
            </a:r>
            <a:r>
              <a:rPr lang="es-MX" kern="0" dirty="0" err="1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Vrs</a:t>
            </a:r>
            <a:r>
              <a:rPr lang="es-MX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. Anarquía?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None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LOS PADRES SOMOS LOS ANFITRIONES</a:t>
            </a:r>
            <a:r>
              <a:rPr lang="es-MX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.</a:t>
            </a:r>
            <a:endParaRPr lang="es-ES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/>
            </a:endParaRPr>
          </a:p>
          <a:p>
            <a:pPr marL="0" indent="0" algn="ctr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05CB48-89CA-42B4-9B5D-93D594BE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3" y="4063348"/>
            <a:ext cx="3240505" cy="2236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CC9E56-F32F-4BEE-9AC1-31B7D226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93" y="4063348"/>
            <a:ext cx="3347890" cy="22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93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373321"/>
            <a:ext cx="10423358" cy="1325563"/>
          </a:xfrm>
        </p:spPr>
        <p:txBody>
          <a:bodyPr>
            <a:noAutofit/>
          </a:bodyPr>
          <a:lstStyle/>
          <a:p>
            <a:pPr algn="just"/>
            <a:r>
              <a:rPr lang="es-MX" sz="28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GRAN PARTE DE LOS PROBLEMAS QUE NOS AQUEJAN TIENEN SU ORIGEN EN EL NÚCLEO FAMILIAR POR ESE MOTIVO NECESITAMOS FORTALECER NUESTRO ROL DE PADRES </a:t>
            </a:r>
            <a:endParaRPr lang="es-CO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1431"/>
            <a:ext cx="3523793" cy="197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033" y="5021004"/>
            <a:ext cx="2914141" cy="131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033" y="2010426"/>
            <a:ext cx="2514775" cy="2542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184" y="2171431"/>
            <a:ext cx="4196790" cy="2738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38" y="4553143"/>
            <a:ext cx="2304488" cy="18167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537" y="4910066"/>
            <a:ext cx="1268407" cy="1427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705" y="4252841"/>
            <a:ext cx="1938696" cy="20850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067" y="4424052"/>
            <a:ext cx="1585097" cy="2060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981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sz="29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r>
              <a:rPr lang="es-MX" sz="2900" kern="0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</a:rPr>
              <a:t>LOS HIJOS NECESITAN LIMITES CLAROS Y CONSECUENCIAS COHERENTES CON LAS FALTAS (No premios y castigos)</a:t>
            </a:r>
            <a:br>
              <a:rPr lang="es-ES" sz="2900" kern="0" dirty="0">
                <a:solidFill>
                  <a:schemeClr val="accent1">
                    <a:lumMod val="50000"/>
                  </a:schemeClr>
                </a:solidFill>
                <a:latin typeface="Arial" panose="020B0604020202020204"/>
              </a:rPr>
            </a:b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81" y="2409643"/>
            <a:ext cx="3395766" cy="28226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23" y="2409642"/>
            <a:ext cx="3432345" cy="28226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618" y="1690688"/>
            <a:ext cx="2908044" cy="22374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618" y="4098380"/>
            <a:ext cx="290804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7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NECESITAN LA AUTORIDAD QUE CARACTERIZA A LOS BUENOS PADRES</a:t>
            </a:r>
            <a:b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endParaRPr lang="es-CO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350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Firme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Coherente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Consistente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Sin permisividad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Sin agresividad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q"/>
              <a:defRPr/>
            </a:pPr>
            <a:endParaRPr lang="es-MX" sz="3200" kern="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None/>
              <a:defRPr/>
            </a:pPr>
            <a:r>
              <a:rPr lang="es-MX" sz="32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Es importante saber decir NO, mostrarles los peligros y enseñarles a protegerse CON UN “CÓMO” ADECUADO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55" y="1690688"/>
            <a:ext cx="5169509" cy="33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7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EFB2F-C0DD-4332-8FE5-D6470D0B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s-CO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j-ea"/>
                <a:cs typeface="+mj-cs"/>
              </a:rPr>
              <a:t> EL MUNDO VIRTUAL DE LOS HIJOS</a:t>
            </a:r>
            <a:r>
              <a:rPr lang="es-CO" sz="3600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br>
              <a:rPr lang="es-CO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2700" b="1" dirty="0">
                <a:solidFill>
                  <a:schemeClr val="accent1">
                    <a:lumMod val="50000"/>
                  </a:schemeClr>
                </a:solidFill>
              </a:rPr>
              <a:t>(Riesgos en contenidos, contactos y conductas de los dispositivos electrónicos)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C5C99A-95F6-4518-8B5E-3BE83610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251"/>
            <a:ext cx="10515600" cy="4607712"/>
          </a:xfrm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tabLst/>
              <a:defRPr/>
            </a:pPr>
            <a:r>
              <a:rPr kumimoji="0" lang="es-CO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Peligros de las redes sociales </a:t>
            </a:r>
            <a:endParaRPr lang="es-CO" sz="3200" kern="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tabLst/>
              <a:defRPr/>
            </a:pPr>
            <a:r>
              <a:rPr kumimoji="0" lang="es-CO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Grooming, </a:t>
            </a:r>
            <a:r>
              <a:rPr kumimoji="0" lang="es-CO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vamping</a:t>
            </a:r>
            <a:r>
              <a:rPr kumimoji="0" lang="es-CO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, sexting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tabLst/>
              <a:defRPr/>
            </a:pPr>
            <a:r>
              <a:rPr kumimoji="0" lang="es-CO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Cyberbullying</a:t>
            </a: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tabLst/>
              <a:defRPr/>
            </a:pPr>
            <a:r>
              <a:rPr kumimoji="0" lang="es-CO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Relaciones afectivas sanas</a:t>
            </a:r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9C8894-BDD8-4BD4-9DDE-D3163EC67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5" r="10875"/>
          <a:stretch/>
        </p:blipFill>
        <p:spPr>
          <a:xfrm>
            <a:off x="3984009" y="4179181"/>
            <a:ext cx="1771049" cy="22130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C2C6C4-569C-4157-9479-5B9EC951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08" y="4173085"/>
            <a:ext cx="2857227" cy="22191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472616-F6FC-4B21-8803-A4746DCA9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79181"/>
            <a:ext cx="3145809" cy="22130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6BB7F6D-987E-487B-B75C-6702483B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09" y="1770853"/>
            <a:ext cx="2787861" cy="21141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6863E8-DA41-45D8-9EBC-6861C34F1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058" y="4173085"/>
            <a:ext cx="307265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11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AE4C4-B428-4E6E-A86C-302B3EBF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CO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 ENTORNO ESTA LLENO DE AMENAZAS</a:t>
            </a:r>
            <a:endParaRPr lang="es-CO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3284DFE-5738-46DB-AA19-B43CC5233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0450" y="1690688"/>
            <a:ext cx="4035319" cy="4942556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E51FC4-3B5F-45C1-BEAB-CF812A316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6440" y="1639428"/>
            <a:ext cx="5550568" cy="5045077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adolescencia es el puente que atraviesan los hijos entre la niñez y la edad adulta, y los padres somos como las barandas que lo delimitan sin interponerse en su camino. Hay que soltarlos para que comiencen su recorrido, pero permanecer firmes y a su lado para evitar que caigan al abismo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803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09093"/>
            <a:ext cx="10515600" cy="5867870"/>
          </a:xfrm>
        </p:spPr>
        <p:txBody>
          <a:bodyPr/>
          <a:lstStyle/>
          <a:p>
            <a:pPr marL="0" indent="0" algn="ctr">
              <a:buNone/>
            </a:pPr>
            <a:endParaRPr lang="es-MX" sz="3600" kern="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0" indent="0" algn="ctr">
              <a:buNone/>
            </a:pPr>
            <a:endParaRPr lang="es-MX" sz="3600" kern="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0" indent="0" algn="ctr">
              <a:buNone/>
            </a:pPr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“Nuestra juventud actual ama el lujo.</a:t>
            </a:r>
            <a:b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Tiene malos modales, disgusto por la autoridad e irrespeto hacia los viejos.</a:t>
            </a:r>
            <a:b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Los niños y adolescentes de ahora son déspotas.</a:t>
            </a:r>
            <a:b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Ellos contradicen a sus padres, se atragantan de comida y tiranizan a sus maestros”</a:t>
            </a:r>
            <a:b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961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C5C99A-95F6-4518-8B5E-3BE83610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4893"/>
            <a:ext cx="10515600" cy="553207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VALORES ECLIPSADOS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None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None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ENTORNO EROTIZADO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None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None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USO INADECUADO DE INTERNET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endParaRPr kumimoji="0" lang="es-MX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Tx/>
              <a:buChar char="•"/>
              <a:tabLst/>
              <a:defRPr/>
            </a:pPr>
            <a:r>
              <a:rPr kumimoji="0" lang="es-MX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PRESIÓN GRUPAL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F056B5-48BD-41EB-9A4B-A383572B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32" y="566026"/>
            <a:ext cx="3956624" cy="2644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67800D-677A-4112-9AA4-A2FD69B9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44" y="4196615"/>
            <a:ext cx="3581375" cy="23081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77BA15-E338-4D84-A57F-700FE5718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0" b="11120"/>
          <a:stretch/>
        </p:blipFill>
        <p:spPr>
          <a:xfrm>
            <a:off x="8693455" y="3647975"/>
            <a:ext cx="2538026" cy="13105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7047D16-E0D4-4D79-A98A-D555A2C2D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731" y="5180798"/>
            <a:ext cx="25717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5FAD91-F177-41DD-88DA-ECA518F0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6884"/>
            <a:ext cx="10515600" cy="5840079"/>
          </a:xfrm>
        </p:spPr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pic>
        <p:nvPicPr>
          <p:cNvPr id="4" name="Picture 2" descr="jovenes">
            <a:extLst>
              <a:ext uri="{FF2B5EF4-FFF2-40B4-BE49-F238E27FC236}">
                <a16:creationId xmlns:a16="http://schemas.microsoft.com/office/drawing/2014/main" id="{F2E8F1A0-924B-42DC-A2EC-4DDB6B3DB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912"/>
          <a:stretch/>
        </p:blipFill>
        <p:spPr bwMode="auto">
          <a:xfrm>
            <a:off x="-25667" y="15139"/>
            <a:ext cx="12192000" cy="68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C22674-DE28-403F-8AF9-B869F17A4D93}"/>
              </a:ext>
            </a:extLst>
          </p:cNvPr>
          <p:cNvSpPr txBox="1"/>
          <p:nvPr/>
        </p:nvSpPr>
        <p:spPr>
          <a:xfrm>
            <a:off x="1414914" y="1864425"/>
            <a:ext cx="98466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NECESITAN TENER UN ESTILO DE VIDA SANO  PARA  LOGRAR LAS  METAS QUE DESEAN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0068A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30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EE7D08-CE24-4D0D-83FE-4D2F4799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1894"/>
            <a:ext cx="10515600" cy="5938787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VALORARSE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                        </a:t>
            </a: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RESPETARSE  Y RESPETAR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s-MX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s-MX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s-MX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APRENDER A PONER LÍMITES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9DF11C-B625-4474-B053-D251CBBF2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82" y="1276989"/>
            <a:ext cx="2859272" cy="28409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829129-2A71-4399-9D3B-1BD9ECD7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89" y="1865122"/>
            <a:ext cx="2550962" cy="22504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19B74D-DC9B-45C3-9953-CF7D54DA9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95" y="1865123"/>
            <a:ext cx="2786113" cy="22313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41B898-2874-42B5-82DE-855EE72BB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747" y="4749801"/>
            <a:ext cx="3687766" cy="19108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76695E-4EBA-435B-A65C-399AFB983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274" y="4749801"/>
            <a:ext cx="2287604" cy="18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19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C01E9-A084-46ED-ABA3-B72EF6FB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EXPRESAR ADECUADAMENTE EL AFECTO</a:t>
            </a:r>
            <a:br>
              <a:rPr kumimoji="0" lang="es-MX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</a:b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3EAF937-DCAD-4E09-8637-F96275BA9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051"/>
          <a:stretch/>
        </p:blipFill>
        <p:spPr>
          <a:xfrm>
            <a:off x="1696466" y="1351343"/>
            <a:ext cx="3389670" cy="22100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3CE2D2-7B74-4F84-AD03-C5B86D5C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91" y="3660691"/>
            <a:ext cx="3432345" cy="27129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F19823-5559-405C-8126-C8ADDC94D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7"/>
          <a:stretch/>
        </p:blipFill>
        <p:spPr>
          <a:xfrm>
            <a:off x="5774934" y="1976249"/>
            <a:ext cx="5683354" cy="39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02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8CEFA-E25F-47C6-B513-95B7ECD9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b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SIEMPRE RECORDANDO QUE SU CUERPO ES UN TEMPLO SAGRADO</a:t>
            </a:r>
            <a:b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70E094B-9064-4CFF-9C52-464FFC180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111" y="1774279"/>
            <a:ext cx="6052135" cy="46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05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JAMÁS OLVIDAR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1. Ser modelos de autoridad congruentes y coherentes.</a:t>
            </a:r>
          </a:p>
          <a:p>
            <a:pPr marL="0" lvl="0" indent="0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2. Comunicación abierta, clara y permanente. </a:t>
            </a:r>
          </a:p>
          <a:p>
            <a:pPr marL="0" lvl="0" indent="0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3. Manifestación del afecto</a:t>
            </a:r>
          </a:p>
          <a:p>
            <a:pPr marL="0" lvl="0" indent="0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4. Unidad de mando entre padre y madre</a:t>
            </a:r>
          </a:p>
          <a:p>
            <a:pPr marL="0" lvl="0" indent="0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5.  Promoción explicita de valores</a:t>
            </a:r>
            <a:endParaRPr lang="es-CO" sz="2700" kern="0" dirty="0">
              <a:solidFill>
                <a:srgbClr val="FFFFFF"/>
              </a:solidFill>
              <a:latin typeface="Arial" panose="020B0604020202020204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CO" sz="2700" kern="0" dirty="0">
                <a:solidFill>
                  <a:srgbClr val="FFFFFF"/>
                </a:solidFill>
                <a:latin typeface="Arial" panose="020B0604020202020204"/>
              </a:rPr>
              <a:t>2. Comunicación abierta, clara y permanente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3693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1AC739-FFFC-4310-A61E-BBB075357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0817"/>
            <a:ext cx="10515600" cy="5766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s-ES_tradnl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</a:rPr>
              <a:t>EL AMOR ES UN REQUERIMIENTO ESTRUCTURAL QUE NO DEBE VERSE COMO UN LUJO, EL SER HUMANO SABE AMAR Y RESPETAR CUANDO HA SIDO AMADO Y RESPETADO </a:t>
            </a:r>
            <a:r>
              <a:rPr lang="es-ES_tradnl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EN EL HOGAR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1F3983-0AB5-46ED-8C73-C7158BE9B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402" y="2126405"/>
            <a:ext cx="3198764" cy="23685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F76683-6DB5-4B68-AA07-5D2E489AF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79" y="2159936"/>
            <a:ext cx="3475021" cy="23349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CA4737-7959-48B4-AB41-B1A811ED5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200" y="2126405"/>
            <a:ext cx="3097036" cy="23685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CD5AC2-A223-4F30-BB35-277CD716C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179" y="4494906"/>
            <a:ext cx="3637834" cy="22566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34E0DA-9D52-4416-B880-787CEABC3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493" y="4494906"/>
            <a:ext cx="3097036" cy="22566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31111E-29EE-4C8F-82EC-358C3D665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214" y="4494906"/>
            <a:ext cx="3028991" cy="22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7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66670"/>
            <a:ext cx="10515600" cy="5610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O" sz="320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0" indent="0" algn="ctr">
              <a:buNone/>
            </a:pPr>
            <a:r>
              <a:rPr lang="es-CO" sz="32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FINALMENTE SE COSECHARÁ LO SEMBRADO</a:t>
            </a:r>
            <a:endParaRPr lang="es-CO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01" y="2064705"/>
            <a:ext cx="7661548" cy="36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03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uadroTexto 3"/>
          <p:cNvSpPr txBox="1">
            <a:spLocks noChangeArrowheads="1"/>
          </p:cNvSpPr>
          <p:nvPr/>
        </p:nvSpPr>
        <p:spPr bwMode="auto">
          <a:xfrm>
            <a:off x="10608624" y="-1257177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es-CO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-5953" y="6295745"/>
            <a:ext cx="12197953" cy="5762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8" name="Imagen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19" y="10074"/>
            <a:ext cx="1319565" cy="6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8D66E5-C880-4D44-8B37-7EABAFCF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" t="5174" r="-49" b="9610"/>
          <a:stretch/>
        </p:blipFill>
        <p:spPr>
          <a:xfrm>
            <a:off x="0" y="335"/>
            <a:ext cx="12192000" cy="68573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3424B2-80AF-5143-ADA2-ABF57CCF314C}"/>
              </a:ext>
            </a:extLst>
          </p:cNvPr>
          <p:cNvSpPr txBox="1"/>
          <p:nvPr/>
        </p:nvSpPr>
        <p:spPr>
          <a:xfrm>
            <a:off x="465044" y="269760"/>
            <a:ext cx="3439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¿Qué me llevo de esta reunión?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¿Qué voy a empezar a hacer de ahora en adelante?</a:t>
            </a:r>
          </a:p>
        </p:txBody>
      </p:sp>
    </p:spTree>
    <p:extLst>
      <p:ext uri="{BB962C8B-B14F-4D97-AF65-F5344CB8AC3E}">
        <p14:creationId xmlns:p14="http://schemas.microsoft.com/office/powerpoint/2010/main" val="3546542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A19AFE-581A-074E-87DE-99710D58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70" y="0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45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682580"/>
            <a:ext cx="10515600" cy="5494383"/>
          </a:xfrm>
        </p:spPr>
        <p:txBody>
          <a:bodyPr/>
          <a:lstStyle/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MX" sz="4000" kern="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/>
            </a:endParaRP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MX" sz="4000" kern="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/>
            </a:endParaRP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sz="40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SÓCRATES</a:t>
            </a: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sz="40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/>
              </a:rPr>
              <a:t>(Siglo V Antes de Cristo)</a:t>
            </a:r>
            <a:endParaRPr lang="es-ES" sz="400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47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47730"/>
            <a:ext cx="10515600" cy="58292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s-CO" sz="5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CO" sz="5400" dirty="0">
                <a:solidFill>
                  <a:schemeClr val="accent1">
                    <a:lumMod val="50000"/>
                  </a:schemeClr>
                </a:solidFill>
              </a:rPr>
              <a:t>No tenemos el control sobre las vicisitudes del mundo ni la presión social que social que los muchachos  reciben, pero si podemos modelar y moldear conductas para formar hijos con solidez moral y calidad humana estableciendo límites y educando con amor.</a:t>
            </a:r>
          </a:p>
        </p:txBody>
      </p:sp>
    </p:spTree>
    <p:extLst>
      <p:ext uri="{BB962C8B-B14F-4D97-AF65-F5344CB8AC3E}">
        <p14:creationId xmlns:p14="http://schemas.microsoft.com/office/powerpoint/2010/main" val="418578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38683"/>
          </a:xfrm>
        </p:spPr>
        <p:txBody>
          <a:bodyPr/>
          <a:lstStyle/>
          <a:p>
            <a:pPr algn="ctr"/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EN LA FAMILIA SE APRENDEN LOS VALORES POR ESO DEBEMOS SER UN EJEMPLO VIVIENTE DE LOS VALORES QUE DECIMOS POSEER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464417"/>
            <a:ext cx="10515600" cy="271254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CO" sz="4400" dirty="0">
              <a:solidFill>
                <a:srgbClr val="5B9BD5">
                  <a:lumMod val="50000"/>
                </a:srgbClr>
              </a:solidFill>
              <a:latin typeface="Arial" panose="020B0604020202020204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CO" sz="440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      ¿COMO INSTAURARLOS ?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840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LA PALABRA CONVENCE…. </a:t>
            </a:r>
            <a:b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r>
              <a:rPr lang="es-MX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 EL EJEMPLO ARRASTRA</a:t>
            </a:r>
            <a:br>
              <a:rPr lang="es-ES" sz="3600" kern="0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</a:b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796" y="1957588"/>
            <a:ext cx="4916037" cy="3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631064"/>
            <a:ext cx="10881216" cy="5589431"/>
          </a:xfrm>
        </p:spPr>
        <p:txBody>
          <a:bodyPr/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sz="32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Los VALORES HUMANOS aprendidos en el núcleo familiar y vivenciados en los espacios académico, laboral, familiar y social posibilitan un mejor vivir.</a:t>
            </a:r>
            <a:endParaRPr lang="es-MX" sz="24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MX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Respeto, Tolerancia, Humildad, lealtad,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Honestidad, compromiso, responsabilidad,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Equidad, aceptación, solidaridad, bondad,</a:t>
            </a: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Gratitud, generosidad, </a:t>
            </a:r>
            <a:r>
              <a:rPr lang="es-MX" dirty="0" err="1">
                <a:solidFill>
                  <a:schemeClr val="accent1">
                    <a:lumMod val="50000"/>
                  </a:schemeClr>
                </a:solidFill>
              </a:rPr>
              <a:t>justicia,Empatía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 perseverancia….</a:t>
            </a: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None/>
            </a:pPr>
            <a:endParaRPr lang="es-MX" sz="3200" dirty="0">
              <a:latin typeface="Arial"/>
            </a:endParaRP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0389"/>
          <a:stretch/>
        </p:blipFill>
        <p:spPr>
          <a:xfrm>
            <a:off x="7704551" y="3546960"/>
            <a:ext cx="3924713" cy="26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8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63638"/>
            <a:ext cx="10515600" cy="5911403"/>
          </a:xfrm>
        </p:spPr>
        <p:txBody>
          <a:bodyPr/>
          <a:lstStyle/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None/>
            </a:pPr>
            <a:r>
              <a:rPr lang="es-MX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s-MX" sz="3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Los Valores están relacionados con las grandes convicciones humanas de lo que es bueno, de lo que es mejor y de lo que es óptimo; tienen la facultad de propiciar alegría, satisfacción y felicidad a quienes los poseen y son fundamentales en las relaciones humanas.</a:t>
            </a:r>
          </a:p>
          <a:p>
            <a:pPr marL="0" indent="0" algn="ctr">
              <a:buNone/>
            </a:pP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DEBEMOS SER COHERENTES CON LOS VALORES QUE PROMULGAMOS FRENTE A LOS QUE VIVENCIAMOS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87" y="3710302"/>
            <a:ext cx="3231207" cy="27830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485" y="3710302"/>
            <a:ext cx="3489235" cy="28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060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1198</Words>
  <Application>Microsoft Office PowerPoint</Application>
  <PresentationFormat>Panorámica</PresentationFormat>
  <Paragraphs>128</Paragraphs>
  <Slides>39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Montserrat</vt:lpstr>
      <vt:lpstr>Wingdings</vt:lpstr>
      <vt:lpstr>1_Tema de Office</vt:lpstr>
      <vt:lpstr>2_Tema de Office</vt:lpstr>
      <vt:lpstr>Default Design</vt:lpstr>
      <vt:lpstr>3_Tema de Office</vt:lpstr>
      <vt:lpstr>Presentación de PowerPoint</vt:lpstr>
      <vt:lpstr>CÓMO FORMAR HIJOS CON VALORES EN UN MUNDO EN CRISIS</vt:lpstr>
      <vt:lpstr>Presentación de PowerPoint</vt:lpstr>
      <vt:lpstr>Presentación de PowerPoint</vt:lpstr>
      <vt:lpstr>Presentación de PowerPoint</vt:lpstr>
      <vt:lpstr>EN LA FAMILIA SE APRENDEN LOS VALORES POR ESO DEBEMOS SER UN EJEMPLO VIVIENTE DE LOS VALORES QUE DECIMOS POSEER</vt:lpstr>
      <vt:lpstr>LA PALABRA CONVENCE….   EL EJEMPLO ARRASTRA </vt:lpstr>
      <vt:lpstr>Presentación de PowerPoint</vt:lpstr>
      <vt:lpstr>Presentación de PowerPoint</vt:lpstr>
      <vt:lpstr>LA COMUNICACIÓN ASERTIVA ES UNA EXCELENTE HERRAMIENTA Y TODOS PODEMOS HACER USO DE ELLA</vt:lpstr>
      <vt:lpstr>Presentación de PowerPoint</vt:lpstr>
      <vt:lpstr>Presentación de PowerPoint</vt:lpstr>
      <vt:lpstr>Presentación de PowerPoint</vt:lpstr>
      <vt:lpstr>Presentación de PowerPoint</vt:lpstr>
      <vt:lpstr>  CADA UNO ES DUEÑO DE LO QUE PIENSA, SIENTE Y HACE PERO A VECES ACTUAMOS POR IMPULSO Y NO NOS AUTOCONTROLAMOS </vt:lpstr>
      <vt:lpstr>     Papel Arrugado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LA AUTORIDAD ES LA INFLUENCIA QUE SE EJERCE POR MEDIO DEL EJEMPLO DE CAPACIDADES Y CUALIDADES </vt:lpstr>
      <vt:lpstr>GRAN PARTE DE LOS PROBLEMAS QUE NOS AQUEJAN TIENEN SU ORIGEN EN EL NÚCLEO FAMILIAR POR ESE MOTIVO NECESITAMOS FORTALECER NUESTRO ROL DE PADRES </vt:lpstr>
      <vt:lpstr> LOS HIJOS NECESITAN LIMITES CLAROS Y CONSECUENCIAS COHERENTES CON LAS FALTAS (No premios y castigos) </vt:lpstr>
      <vt:lpstr>NECESITAN LA AUTORIDAD QUE CARACTERIZA A LOS BUENOS PADRES </vt:lpstr>
      <vt:lpstr> EL MUNDO VIRTUAL DE LOS HIJOS    (Riesgos en contenidos, contactos y conductas de los dispositivos electrónicos)</vt:lpstr>
      <vt:lpstr>EL ENTORNO ESTA LLENO DE AMENAZAS</vt:lpstr>
      <vt:lpstr>Presentación de PowerPoint</vt:lpstr>
      <vt:lpstr>Presentación de PowerPoint</vt:lpstr>
      <vt:lpstr>Presentación de PowerPoint</vt:lpstr>
      <vt:lpstr>EXPRESAR ADECUADAMENTE EL AFECTO </vt:lpstr>
      <vt:lpstr> SIEMPRE RECORDANDO QUE SU CUERPO ES UN TEMPLO SAGRADO </vt:lpstr>
      <vt:lpstr>JAMÁS OLVIDAR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(ING. DIEGO MURCIA) SISTEMAS IBAGUÉ</cp:lastModifiedBy>
  <cp:revision>23</cp:revision>
  <dcterms:created xsi:type="dcterms:W3CDTF">2025-07-06T22:36:54Z</dcterms:created>
  <dcterms:modified xsi:type="dcterms:W3CDTF">2025-07-11T11:30:37Z</dcterms:modified>
</cp:coreProperties>
</file>